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46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01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09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28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66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24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1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7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469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78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23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6125C-52C0-48CE-AEB6-1D8D6EFE3DDD}" type="datetimeFigureOut">
              <a:rPr lang="ru-RU" smtClean="0"/>
              <a:t>22.04.2016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D914B-3247-4A69-91DB-056D80D34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11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85421687AA00199EC488482312E456DD8C855E049DBF27594ED4CF57675529B26B826AD39FC58FF3jDn3J" TargetMode="External"/><Relationship Id="rId2" Type="http://schemas.openxmlformats.org/officeDocument/2006/relationships/hyperlink" Target="consultantplus://offline/ref=85421687AA00199EC488482312E456DD8C85500798B127594ED4CF57675529B26B826AD39FC48EFCjDnCJ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128792" cy="410445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Постановление </a:t>
            </a:r>
            <a:r>
              <a:rPr lang="ru-RU" b="1" dirty="0" smtClean="0">
                <a:solidFill>
                  <a:srgbClr val="002060"/>
                </a:solidFill>
              </a:rPr>
              <a:t>Правительства </a:t>
            </a:r>
            <a:r>
              <a:rPr lang="ru-RU" b="1" dirty="0">
                <a:solidFill>
                  <a:srgbClr val="002060"/>
                </a:solidFill>
              </a:rPr>
              <a:t>Российской </a:t>
            </a:r>
            <a:r>
              <a:rPr lang="ru-RU" b="1" dirty="0" smtClean="0">
                <a:solidFill>
                  <a:srgbClr val="002060"/>
                </a:solidFill>
              </a:rPr>
              <a:t>Федерации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от 15 августа 2013 г. N </a:t>
            </a:r>
            <a:r>
              <a:rPr lang="ru-RU" b="1" dirty="0" smtClean="0">
                <a:solidFill>
                  <a:srgbClr val="002060"/>
                </a:solidFill>
              </a:rPr>
              <a:t>706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"Об </a:t>
            </a:r>
            <a:r>
              <a:rPr lang="ru-RU" b="1" dirty="0">
                <a:solidFill>
                  <a:srgbClr val="002060"/>
                </a:solidFill>
              </a:rPr>
              <a:t>утверждении Правил оказания платных образовательных услуг"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18489"/>
            <a:ext cx="1403648" cy="6858000"/>
          </a:xfrm>
          <a:prstGeom prst="rect">
            <a:avLst/>
          </a:prstGeom>
        </p:spPr>
      </p:pic>
      <p:sp>
        <p:nvSpPr>
          <p:cNvPr id="6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  <p:pic>
        <p:nvPicPr>
          <p:cNvPr id="7" name="Picture 2" descr="C:\Users\Afanaseva\Desktop\са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9449"/>
            <a:ext cx="658802" cy="859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730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Типичные нарушения </a:t>
            </a:r>
            <a:r>
              <a:rPr lang="ru-RU" sz="2800" b="1" dirty="0" smtClean="0">
                <a:solidFill>
                  <a:srgbClr val="002060"/>
                </a:solidFill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solidFill>
                  <a:srgbClr val="FF0000"/>
                </a:solidFill>
              </a:rPr>
              <a:t>Договор</a:t>
            </a:r>
            <a:r>
              <a:rPr lang="ru-RU" sz="2400" dirty="0" smtClean="0">
                <a:solidFill>
                  <a:srgbClr val="002060"/>
                </a:solidFill>
              </a:rPr>
              <a:t> на оказание платных дополнительных образовательных услуг </a:t>
            </a:r>
            <a:r>
              <a:rPr lang="ru-RU" sz="2400" dirty="0">
                <a:solidFill>
                  <a:srgbClr val="002060"/>
                </a:solidFill>
              </a:rPr>
              <a:t>не соответствует требованиям Постановления № 706</a:t>
            </a:r>
            <a:r>
              <a:rPr lang="ru-RU" sz="2400" dirty="0" smtClean="0">
                <a:solidFill>
                  <a:srgbClr val="002060"/>
                </a:solidFill>
              </a:rPr>
              <a:t>;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solidFill>
                  <a:srgbClr val="FF0000"/>
                </a:solidFill>
              </a:rPr>
              <a:t>Прейскурант </a:t>
            </a:r>
            <a:r>
              <a:rPr lang="ru-RU" sz="2400" dirty="0" smtClean="0">
                <a:solidFill>
                  <a:srgbClr val="002060"/>
                </a:solidFill>
              </a:rPr>
              <a:t>не утвержден учредителем;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solidFill>
                  <a:srgbClr val="FF0000"/>
                </a:solidFill>
              </a:rPr>
              <a:t>Образовательная программа </a:t>
            </a:r>
            <a:r>
              <a:rPr lang="ru-RU" sz="2400" dirty="0" smtClean="0">
                <a:solidFill>
                  <a:srgbClr val="002060"/>
                </a:solidFill>
              </a:rPr>
              <a:t>дополнительного образования не соответствует фактически оказываемым услугам;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solidFill>
                  <a:srgbClr val="FF0000"/>
                </a:solidFill>
              </a:rPr>
              <a:t>Рабочие программы</a:t>
            </a:r>
            <a:r>
              <a:rPr lang="ru-RU" sz="2400" dirty="0" smtClean="0">
                <a:solidFill>
                  <a:srgbClr val="002060"/>
                </a:solidFill>
              </a:rPr>
              <a:t>: составлены на основе ФГОС, ООП, не соответствуют требованиям ЛА учреждения; 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solidFill>
                  <a:srgbClr val="FF0000"/>
                </a:solidFill>
              </a:rPr>
              <a:t>Расписание</a:t>
            </a:r>
            <a:r>
              <a:rPr lang="ru-RU" sz="2400" dirty="0" smtClean="0">
                <a:solidFill>
                  <a:srgbClr val="002060"/>
                </a:solidFill>
              </a:rPr>
              <a:t> занятий не выполняется;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Отсутствие либо устаревшая информация на сайте в сети Интернет;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Не соответствие образовательного ценза педагогов;</a:t>
            </a:r>
          </a:p>
          <a:p>
            <a:pPr marL="457200" indent="-457200">
              <a:buFontTx/>
              <a:buChar char="-"/>
            </a:pPr>
            <a:r>
              <a:rPr lang="ru-RU" sz="2400" u="sng" dirty="0" smtClean="0">
                <a:solidFill>
                  <a:srgbClr val="002060"/>
                </a:solidFill>
              </a:rPr>
              <a:t>Услуги по охране, «кислородные коктейли» </a:t>
            </a:r>
            <a:r>
              <a:rPr lang="ru-RU" sz="2400" dirty="0" smtClean="0">
                <a:solidFill>
                  <a:srgbClr val="002060"/>
                </a:solidFill>
              </a:rPr>
              <a:t>- представлены как образовательная услуга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606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КОДЕКС РОССИЙСКОЙ ФЕДЕРАЦИИ</a:t>
            </a:r>
          </a:p>
          <a:p>
            <a:pPr algn="ctr"/>
            <a:r>
              <a:rPr lang="ru-RU" sz="2400" b="1" dirty="0"/>
              <a:t>ОБ АДМИНИСТРАТИВНЫХ </a:t>
            </a:r>
            <a:r>
              <a:rPr lang="ru-RU" sz="2400" b="1" dirty="0" smtClean="0"/>
              <a:t>ПРАВОНАРУШЕНИЯХ</a:t>
            </a:r>
          </a:p>
          <a:p>
            <a:r>
              <a:rPr lang="ru-RU" sz="2400" b="1" dirty="0" smtClean="0"/>
              <a:t>Статья 19.30 , часть 1</a:t>
            </a:r>
            <a:endParaRPr lang="ru-RU" sz="2400" b="1" dirty="0"/>
          </a:p>
          <a:p>
            <a:pPr algn="ctr"/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/>
              <a:t>1. Нарушение установленных </a:t>
            </a:r>
            <a:r>
              <a:rPr lang="ru-RU" sz="2400" dirty="0">
                <a:hlinkClick r:id="rId2"/>
              </a:rPr>
              <a:t>законодательством</a:t>
            </a:r>
            <a:r>
              <a:rPr lang="ru-RU" sz="2400" dirty="0"/>
              <a:t> об образовании требований к ведению образовательной деятельности, выразившееся в ведении образовательной деятельности представительствами образовательных организаций или </a:t>
            </a:r>
            <a:r>
              <a:rPr lang="ru-RU" sz="2400" dirty="0">
                <a:solidFill>
                  <a:srgbClr val="FF0000"/>
                </a:solidFill>
              </a:rPr>
              <a:t>нарушении правил оказания платных образовательных услуг, </a:t>
            </a:r>
            <a:r>
              <a:rPr lang="ru-RU" sz="2400" dirty="0"/>
              <a:t>-</a:t>
            </a:r>
          </a:p>
          <a:p>
            <a:r>
              <a:rPr lang="ru-RU" sz="2400" dirty="0"/>
              <a:t>(в ред. Федерального </a:t>
            </a:r>
            <a:r>
              <a:rPr lang="ru-RU" sz="2400" dirty="0">
                <a:hlinkClick r:id="rId3"/>
              </a:rPr>
              <a:t>закона</a:t>
            </a:r>
            <a:r>
              <a:rPr lang="ru-RU" sz="2400" dirty="0"/>
              <a:t> от 02.07.2013 N 185-ФЗ)</a:t>
            </a:r>
          </a:p>
          <a:p>
            <a:endParaRPr lang="ru-RU" sz="2400" dirty="0" smtClean="0"/>
          </a:p>
          <a:p>
            <a:r>
              <a:rPr lang="ru-RU" sz="2400" dirty="0" smtClean="0"/>
              <a:t>влечет </a:t>
            </a:r>
            <a:r>
              <a:rPr lang="ru-RU" sz="2400" dirty="0"/>
              <a:t>наложение административного штрафа </a:t>
            </a:r>
            <a:r>
              <a:rPr lang="ru-RU" sz="2400" u="sng" dirty="0"/>
              <a:t>на должностных лиц</a:t>
            </a:r>
            <a:r>
              <a:rPr lang="ru-RU" sz="2400" dirty="0"/>
              <a:t> в размере от тридцати тысяч до пятидесяти тысяч рублей; </a:t>
            </a:r>
            <a:r>
              <a:rPr lang="ru-RU" sz="2400" u="sng" dirty="0"/>
              <a:t>на юридических лиц </a:t>
            </a:r>
            <a:r>
              <a:rPr lang="ru-RU" sz="2400" dirty="0"/>
              <a:t>- от ста тысяч до двухсот тысяч рублей.</a:t>
            </a:r>
          </a:p>
        </p:txBody>
      </p:sp>
      <p:sp>
        <p:nvSpPr>
          <p:cNvPr id="3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64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rgbClr val="C00000"/>
                </a:solidFill>
              </a:rPr>
              <a:t>Утратили  силу: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</a:rPr>
              <a:t>постановление Правительства Российской Федерации от 5 июля 2001 г. N 505 "Об утверждении Правил оказания платных образовательных услуг</a:t>
            </a:r>
            <a:r>
              <a:rPr lang="ru-RU" sz="2400" dirty="0" smtClean="0">
                <a:solidFill>
                  <a:srgbClr val="002060"/>
                </a:solidFill>
              </a:rPr>
              <a:t>";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</a:rPr>
              <a:t>постановление Правительства Российской Федерации от 28 декабря 2005 г. N 815 "О внесении изменений в Правила оказания платных образовательных услуг</a:t>
            </a:r>
            <a:r>
              <a:rPr lang="ru-RU" sz="2400" dirty="0" smtClean="0">
                <a:solidFill>
                  <a:srgbClr val="002060"/>
                </a:solidFill>
              </a:rPr>
              <a:t>";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</a:rPr>
              <a:t>постановление Правительства Российской Федерации от 15 </a:t>
            </a:r>
            <a:r>
              <a:rPr lang="ru-RU" sz="2400" dirty="0" smtClean="0">
                <a:solidFill>
                  <a:srgbClr val="002060"/>
                </a:solidFill>
              </a:rPr>
              <a:t>сентября 2008 </a:t>
            </a:r>
            <a:r>
              <a:rPr lang="ru-RU" sz="2400" dirty="0">
                <a:solidFill>
                  <a:srgbClr val="002060"/>
                </a:solidFill>
              </a:rPr>
              <a:t>г. N 682 "О внесении изменений в Правила оказания платных образовательных услуг" </a:t>
            </a:r>
          </a:p>
        </p:txBody>
      </p:sp>
      <p:sp>
        <p:nvSpPr>
          <p:cNvPr id="3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6905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224" y="332656"/>
            <a:ext cx="871225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"заказчик" </a:t>
            </a:r>
            <a:r>
              <a:rPr lang="ru-RU" sz="2000" b="1" dirty="0">
                <a:solidFill>
                  <a:srgbClr val="002060"/>
                </a:solidFill>
              </a:rPr>
              <a:t>- </a:t>
            </a:r>
            <a:r>
              <a:rPr lang="ru-RU" sz="2000" b="1" dirty="0" smtClean="0">
                <a:solidFill>
                  <a:srgbClr val="002060"/>
                </a:solidFill>
              </a:rPr>
              <a:t>лицо</a:t>
            </a:r>
            <a:r>
              <a:rPr lang="ru-RU" sz="2000" b="1" dirty="0">
                <a:solidFill>
                  <a:srgbClr val="002060"/>
                </a:solidFill>
              </a:rPr>
              <a:t>, </a:t>
            </a:r>
            <a:r>
              <a:rPr lang="ru-RU" sz="2000" b="1" dirty="0" smtClean="0">
                <a:solidFill>
                  <a:srgbClr val="002060"/>
                </a:solidFill>
              </a:rPr>
              <a:t>заказывающее </a:t>
            </a:r>
            <a:r>
              <a:rPr lang="ru-RU" sz="2000" b="1" dirty="0">
                <a:solidFill>
                  <a:srgbClr val="002060"/>
                </a:solidFill>
              </a:rPr>
              <a:t>платные 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услуги для себя или иных лиц </a:t>
            </a:r>
            <a:r>
              <a:rPr lang="ru-RU" sz="2000" b="1" dirty="0" smtClean="0">
                <a:solidFill>
                  <a:srgbClr val="002060"/>
                </a:solidFill>
              </a:rPr>
              <a:t> (по договору);</a:t>
            </a:r>
          </a:p>
          <a:p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C00000"/>
                </a:solidFill>
              </a:rPr>
              <a:t>"исполнитель" </a:t>
            </a:r>
            <a:r>
              <a:rPr lang="ru-RU" sz="2000" b="1" dirty="0">
                <a:solidFill>
                  <a:srgbClr val="002060"/>
                </a:solidFill>
              </a:rPr>
              <a:t>- организация, осуществляющая образовательную деятельность и предоставляющая платные образовательные услуги обучающемуся </a:t>
            </a:r>
            <a:r>
              <a:rPr lang="ru-RU" sz="2000" b="1" dirty="0" smtClean="0">
                <a:solidFill>
                  <a:srgbClr val="002060"/>
                </a:solidFill>
              </a:rPr>
              <a:t>;</a:t>
            </a:r>
          </a:p>
          <a:p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C00000"/>
                </a:solidFill>
              </a:rPr>
              <a:t>"недостаток платных образовательных услуг" </a:t>
            </a:r>
            <a:r>
              <a:rPr lang="ru-RU" sz="2000" b="1" dirty="0">
                <a:solidFill>
                  <a:srgbClr val="002060"/>
                </a:solidFill>
              </a:rPr>
              <a:t>- несоответствие </a:t>
            </a:r>
            <a:r>
              <a:rPr lang="ru-RU" sz="2000" b="1" dirty="0" smtClean="0">
                <a:solidFill>
                  <a:srgbClr val="002060"/>
                </a:solidFill>
              </a:rPr>
              <a:t>услуг </a:t>
            </a:r>
            <a:r>
              <a:rPr lang="ru-RU" sz="2000" b="1" dirty="0">
                <a:solidFill>
                  <a:srgbClr val="002060"/>
                </a:solidFill>
              </a:rPr>
              <a:t>или обязательным требованиям, предусмотренным законом либо </a:t>
            </a:r>
            <a:r>
              <a:rPr lang="ru-RU" sz="2000" b="1" dirty="0" smtClean="0">
                <a:solidFill>
                  <a:srgbClr val="002060"/>
                </a:solidFill>
              </a:rPr>
              <a:t> условиями договора;</a:t>
            </a:r>
          </a:p>
          <a:p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C00000"/>
                </a:solidFill>
              </a:rPr>
              <a:t>"обучающийся" </a:t>
            </a:r>
            <a:r>
              <a:rPr lang="ru-RU" sz="2000" b="1" dirty="0">
                <a:solidFill>
                  <a:srgbClr val="002060"/>
                </a:solidFill>
              </a:rPr>
              <a:t>- 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лицо, осваивающее </a:t>
            </a:r>
            <a:r>
              <a:rPr lang="ru-RU" sz="2000" b="1" dirty="0" smtClean="0">
                <a:solidFill>
                  <a:srgbClr val="002060"/>
                </a:solidFill>
              </a:rPr>
              <a:t>программу;</a:t>
            </a:r>
          </a:p>
          <a:p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C00000"/>
                </a:solidFill>
              </a:rPr>
              <a:t>"платные образовательные услуги" </a:t>
            </a:r>
            <a:r>
              <a:rPr lang="ru-RU" sz="2000" b="1" dirty="0">
                <a:solidFill>
                  <a:srgbClr val="002060"/>
                </a:solidFill>
              </a:rPr>
              <a:t>- </a:t>
            </a:r>
            <a:r>
              <a:rPr lang="ru-RU" sz="2000" b="1" dirty="0" smtClean="0">
                <a:solidFill>
                  <a:srgbClr val="002060"/>
                </a:solidFill>
              </a:rPr>
              <a:t> деятельность </a:t>
            </a:r>
            <a:r>
              <a:rPr lang="ru-RU" sz="2000" b="1" dirty="0">
                <a:solidFill>
                  <a:srgbClr val="002060"/>
                </a:solidFill>
              </a:rPr>
              <a:t>по заданиям </a:t>
            </a:r>
            <a:r>
              <a:rPr lang="ru-RU" sz="2000" b="1" dirty="0" smtClean="0">
                <a:solidFill>
                  <a:srgbClr val="002060"/>
                </a:solidFill>
              </a:rPr>
              <a:t>, за </a:t>
            </a:r>
            <a:r>
              <a:rPr lang="ru-RU" sz="2000" b="1" dirty="0">
                <a:solidFill>
                  <a:srgbClr val="002060"/>
                </a:solidFill>
              </a:rPr>
              <a:t>счет средств </a:t>
            </a:r>
            <a:r>
              <a:rPr lang="ru-RU" sz="2000" b="1" dirty="0" smtClean="0">
                <a:solidFill>
                  <a:srgbClr val="002060"/>
                </a:solidFill>
              </a:rPr>
              <a:t>лиц </a:t>
            </a:r>
            <a:r>
              <a:rPr lang="ru-RU" sz="2000" b="1" dirty="0">
                <a:solidFill>
                  <a:srgbClr val="002060"/>
                </a:solidFill>
              </a:rPr>
              <a:t>по </a:t>
            </a:r>
            <a:r>
              <a:rPr lang="ru-RU" sz="2000" b="1" dirty="0" smtClean="0">
                <a:solidFill>
                  <a:srgbClr val="002060"/>
                </a:solidFill>
              </a:rPr>
              <a:t>договорам;</a:t>
            </a:r>
          </a:p>
          <a:p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sz="2000" b="1" dirty="0" smtClean="0">
                <a:solidFill>
                  <a:srgbClr val="C00000"/>
                </a:solidFill>
              </a:rPr>
              <a:t>"существенный недостаток платных образовательных услуг" </a:t>
            </a:r>
            <a:r>
              <a:rPr lang="ru-RU" sz="2000" b="1" dirty="0" smtClean="0">
                <a:solidFill>
                  <a:srgbClr val="002060"/>
                </a:solidFill>
              </a:rPr>
              <a:t>- неустранимый недостаток, ( не может быть устранен без фин. расходов или времени)</a:t>
            </a:r>
          </a:p>
          <a:p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6066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</a:rPr>
              <a:t>Платные образовательные </a:t>
            </a:r>
            <a:r>
              <a:rPr lang="ru-RU" sz="2800" dirty="0" smtClean="0">
                <a:solidFill>
                  <a:srgbClr val="002060"/>
                </a:solidFill>
              </a:rPr>
              <a:t>услуги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C00000"/>
                </a:solidFill>
              </a:rPr>
              <a:t>не могут быть оказаны вместо образовательной деятельности</a:t>
            </a:r>
            <a:r>
              <a:rPr lang="ru-RU" sz="2800" dirty="0">
                <a:solidFill>
                  <a:srgbClr val="002060"/>
                </a:solidFill>
              </a:rPr>
              <a:t>, финансовое обеспечение которой осуществляется за </a:t>
            </a:r>
            <a:r>
              <a:rPr lang="ru-RU" sz="2800" dirty="0" smtClean="0">
                <a:solidFill>
                  <a:srgbClr val="002060"/>
                </a:solidFill>
              </a:rPr>
              <a:t>бюджета. </a:t>
            </a:r>
          </a:p>
          <a:p>
            <a:pPr algn="ctr"/>
            <a:endParaRPr lang="ru-RU" sz="2800" dirty="0" smtClean="0">
              <a:solidFill>
                <a:srgbClr val="002060"/>
              </a:solidFill>
            </a:endParaRPr>
          </a:p>
          <a:p>
            <a:pPr algn="ctr"/>
            <a:endParaRPr lang="ru-RU" sz="2800" dirty="0">
              <a:solidFill>
                <a:srgbClr val="002060"/>
              </a:solidFill>
            </a:endParaRPr>
          </a:p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Средства</a:t>
            </a:r>
            <a:r>
              <a:rPr lang="ru-RU" sz="2800" dirty="0">
                <a:solidFill>
                  <a:srgbClr val="002060"/>
                </a:solidFill>
              </a:rPr>
              <a:t>, полученные исполнителями при оказании таких платных образовательных услуг, </a:t>
            </a:r>
            <a:r>
              <a:rPr lang="ru-RU" sz="2800" dirty="0">
                <a:solidFill>
                  <a:srgbClr val="C00000"/>
                </a:solidFill>
              </a:rPr>
              <a:t>возвращаются лицам</a:t>
            </a:r>
            <a:r>
              <a:rPr lang="ru-RU" sz="2800" dirty="0">
                <a:solidFill>
                  <a:srgbClr val="002060"/>
                </a:solidFill>
              </a:rPr>
              <a:t>, оплатившим эти услуги.</a:t>
            </a:r>
          </a:p>
        </p:txBody>
      </p:sp>
      <p:sp>
        <p:nvSpPr>
          <p:cNvPr id="3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6237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524" y="476672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</a:rPr>
              <a:t>У</a:t>
            </a:r>
            <a:r>
              <a:rPr lang="ru-RU" sz="2400" dirty="0" smtClean="0">
                <a:solidFill>
                  <a:srgbClr val="002060"/>
                </a:solidFill>
              </a:rPr>
              <a:t>слуги</a:t>
            </a:r>
            <a:r>
              <a:rPr lang="ru-RU" sz="2400" dirty="0">
                <a:solidFill>
                  <a:srgbClr val="002060"/>
                </a:solidFill>
              </a:rPr>
              <a:t>, не предусмотренные </a:t>
            </a:r>
            <a:r>
              <a:rPr lang="ru-RU" sz="2400" dirty="0" smtClean="0">
                <a:solidFill>
                  <a:srgbClr val="002060"/>
                </a:solidFill>
              </a:rPr>
              <a:t>муниципальным </a:t>
            </a:r>
            <a:r>
              <a:rPr lang="ru-RU" sz="2400" dirty="0">
                <a:solidFill>
                  <a:srgbClr val="002060"/>
                </a:solidFill>
              </a:rPr>
              <a:t>заданием </a:t>
            </a:r>
            <a:r>
              <a:rPr lang="ru-RU" sz="2400" dirty="0" smtClean="0">
                <a:solidFill>
                  <a:srgbClr val="002060"/>
                </a:solidFill>
              </a:rPr>
              <a:t> предоставляются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на </a:t>
            </a:r>
            <a:r>
              <a:rPr lang="ru-RU" sz="2400" dirty="0">
                <a:solidFill>
                  <a:srgbClr val="C00000"/>
                </a:solidFill>
              </a:rPr>
              <a:t>одинаковых при </a:t>
            </a:r>
            <a:endParaRPr lang="ru-RU" sz="2400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оказании </a:t>
            </a:r>
            <a:r>
              <a:rPr lang="ru-RU" sz="2400" dirty="0">
                <a:solidFill>
                  <a:srgbClr val="002060"/>
                </a:solidFill>
              </a:rPr>
              <a:t>одних и тех же услуг </a:t>
            </a:r>
            <a:endParaRPr lang="ru-RU" sz="2400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условиях</a:t>
            </a:r>
            <a:r>
              <a:rPr lang="ru-RU" sz="24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619003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C00000"/>
                </a:solidFill>
              </a:rPr>
              <a:t>Отказ </a:t>
            </a:r>
            <a:r>
              <a:rPr lang="ru-RU" sz="2400" u="sng" dirty="0">
                <a:solidFill>
                  <a:srgbClr val="C00000"/>
                </a:solidFill>
              </a:rPr>
              <a:t>заказчика</a:t>
            </a:r>
            <a:r>
              <a:rPr lang="ru-RU" sz="2400" dirty="0">
                <a:solidFill>
                  <a:srgbClr val="C00000"/>
                </a:solidFill>
              </a:rPr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- </a:t>
            </a:r>
            <a:r>
              <a:rPr lang="ru-RU" sz="2400" dirty="0" smtClean="0">
                <a:solidFill>
                  <a:srgbClr val="C00000"/>
                </a:solidFill>
              </a:rPr>
              <a:t>не причина изменения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объема и условий уже предоставляемых </a:t>
            </a:r>
            <a:r>
              <a:rPr lang="ru-RU" sz="2400" dirty="0" smtClean="0">
                <a:solidFill>
                  <a:srgbClr val="002060"/>
                </a:solidFill>
              </a:rPr>
              <a:t>ему услуг</a:t>
            </a:r>
            <a:r>
              <a:rPr lang="ru-RU" sz="24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3645024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400" u="sng" dirty="0">
                <a:solidFill>
                  <a:srgbClr val="C00000"/>
                </a:solidFill>
              </a:rPr>
              <a:t>Исполнитель</a:t>
            </a:r>
            <a:r>
              <a:rPr lang="ru-RU" sz="2400" dirty="0">
                <a:solidFill>
                  <a:srgbClr val="C00000"/>
                </a:solidFill>
              </a:rPr>
              <a:t> обязан </a:t>
            </a:r>
            <a:r>
              <a:rPr lang="ru-RU" sz="2400" dirty="0">
                <a:solidFill>
                  <a:srgbClr val="002060"/>
                </a:solidFill>
              </a:rPr>
              <a:t>обеспечить заказчику оказание платных образовательных услуг </a:t>
            </a:r>
            <a:r>
              <a:rPr lang="ru-RU" sz="2400" dirty="0">
                <a:solidFill>
                  <a:srgbClr val="C00000"/>
                </a:solidFill>
              </a:rPr>
              <a:t>в полном объеме </a:t>
            </a:r>
            <a:r>
              <a:rPr lang="ru-RU" sz="2400" dirty="0" smtClean="0">
                <a:solidFill>
                  <a:srgbClr val="002060"/>
                </a:solidFill>
              </a:rPr>
              <a:t>по договору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5941" y="5517232"/>
            <a:ext cx="59601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</a:rPr>
              <a:t>Стоимость </a:t>
            </a:r>
          </a:p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снизить - можно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ru-RU" sz="2800" dirty="0" smtClean="0">
                <a:solidFill>
                  <a:srgbClr val="C00000"/>
                </a:solidFill>
              </a:rPr>
              <a:t>увеличить - нельзя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6782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При </a:t>
            </a:r>
            <a:r>
              <a:rPr lang="ru-RU" sz="2400" dirty="0">
                <a:solidFill>
                  <a:srgbClr val="C00000"/>
                </a:solidFill>
              </a:rPr>
              <a:t>обнаружении недостатка </a:t>
            </a:r>
            <a:r>
              <a:rPr lang="ru-RU" sz="2400" dirty="0" smtClean="0">
                <a:solidFill>
                  <a:srgbClr val="C00000"/>
                </a:solidFill>
              </a:rPr>
              <a:t>услуг</a:t>
            </a:r>
            <a:r>
              <a:rPr lang="ru-RU" sz="2400" dirty="0">
                <a:solidFill>
                  <a:srgbClr val="C00000"/>
                </a:solidFill>
              </a:rPr>
              <a:t>, </a:t>
            </a:r>
            <a:r>
              <a:rPr lang="ru-RU" sz="2400" u="sng" dirty="0" smtClean="0">
                <a:solidFill>
                  <a:srgbClr val="C00000"/>
                </a:solidFill>
              </a:rPr>
              <a:t>заказчик</a:t>
            </a:r>
            <a:r>
              <a:rPr lang="ru-RU" sz="2400" dirty="0" smtClean="0">
                <a:solidFill>
                  <a:srgbClr val="C00000"/>
                </a:solidFill>
              </a:rPr>
              <a:t>  может потребовать: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а) </a:t>
            </a:r>
            <a:r>
              <a:rPr lang="ru-RU" sz="2400" u="sng" dirty="0">
                <a:solidFill>
                  <a:srgbClr val="002060"/>
                </a:solidFill>
              </a:rPr>
              <a:t>безвозмездного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оказания;</a:t>
            </a:r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б) </a:t>
            </a:r>
            <a:r>
              <a:rPr lang="ru-RU" sz="2400" u="sng" dirty="0" smtClean="0">
                <a:solidFill>
                  <a:srgbClr val="002060"/>
                </a:solidFill>
              </a:rPr>
              <a:t>уменьшения</a:t>
            </a:r>
            <a:r>
              <a:rPr lang="ru-RU" sz="2400" dirty="0" smtClean="0">
                <a:solidFill>
                  <a:srgbClr val="002060"/>
                </a:solidFill>
              </a:rPr>
              <a:t> стоимости;</a:t>
            </a:r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в) </a:t>
            </a:r>
            <a:r>
              <a:rPr lang="ru-RU" sz="2400" u="sng" dirty="0">
                <a:solidFill>
                  <a:srgbClr val="002060"/>
                </a:solidFill>
              </a:rPr>
              <a:t>возмещения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недостатков своими </a:t>
            </a:r>
            <a:r>
              <a:rPr lang="ru-RU" sz="2400" dirty="0">
                <a:solidFill>
                  <a:srgbClr val="002060"/>
                </a:solidFill>
              </a:rPr>
              <a:t>силами </a:t>
            </a:r>
            <a:r>
              <a:rPr lang="ru-RU" sz="2400" dirty="0" smtClean="0">
                <a:solidFill>
                  <a:srgbClr val="002060"/>
                </a:solidFill>
              </a:rPr>
              <a:t>/ </a:t>
            </a:r>
            <a:r>
              <a:rPr lang="ru-RU" sz="2400" dirty="0">
                <a:solidFill>
                  <a:srgbClr val="002060"/>
                </a:solidFill>
              </a:rPr>
              <a:t>третьими </a:t>
            </a:r>
            <a:r>
              <a:rPr lang="ru-RU" sz="2400" dirty="0" smtClean="0">
                <a:solidFill>
                  <a:srgbClr val="002060"/>
                </a:solidFill>
              </a:rPr>
              <a:t>лицами</a:t>
            </a:r>
            <a:r>
              <a:rPr lang="ru-RU" sz="2400" dirty="0">
                <a:solidFill>
                  <a:srgbClr val="002060"/>
                </a:solidFill>
              </a:rPr>
              <a:t>;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г</a:t>
            </a:r>
            <a:r>
              <a:rPr lang="ru-RU" sz="2400" dirty="0" smtClean="0">
                <a:solidFill>
                  <a:srgbClr val="002060"/>
                </a:solidFill>
              </a:rPr>
              <a:t>) полного </a:t>
            </a:r>
            <a:r>
              <a:rPr lang="ru-RU" sz="2400" u="sng" dirty="0" smtClean="0">
                <a:solidFill>
                  <a:srgbClr val="002060"/>
                </a:solidFill>
              </a:rPr>
              <a:t>возмещения </a:t>
            </a:r>
            <a:r>
              <a:rPr lang="ru-RU" sz="2400" dirty="0" smtClean="0">
                <a:solidFill>
                  <a:srgbClr val="002060"/>
                </a:solidFill>
              </a:rPr>
              <a:t>услуг:</a:t>
            </a: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полного </a:t>
            </a:r>
            <a:r>
              <a:rPr lang="ru-RU" sz="2400" dirty="0">
                <a:solidFill>
                  <a:srgbClr val="002060"/>
                </a:solidFill>
              </a:rPr>
              <a:t>возмещения убытков, если в установленный договором срок недостатки </a:t>
            </a:r>
            <a:r>
              <a:rPr lang="ru-RU" sz="2400" dirty="0" smtClean="0">
                <a:solidFill>
                  <a:srgbClr val="002060"/>
                </a:solidFill>
              </a:rPr>
              <a:t>услуг </a:t>
            </a:r>
            <a:r>
              <a:rPr lang="ru-RU" sz="2400" dirty="0">
                <a:solidFill>
                  <a:srgbClr val="002060"/>
                </a:solidFill>
              </a:rPr>
              <a:t>не устранены </a:t>
            </a:r>
            <a:r>
              <a:rPr lang="ru-RU" sz="2400" dirty="0" smtClean="0">
                <a:solidFill>
                  <a:srgbClr val="002060"/>
                </a:solidFill>
              </a:rPr>
              <a:t>исполнителем</a:t>
            </a:r>
            <a:r>
              <a:rPr lang="ru-RU" sz="2400" dirty="0">
                <a:solidFill>
                  <a:srgbClr val="002060"/>
                </a:solidFill>
              </a:rPr>
              <a:t>;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</a:rPr>
              <a:t>о</a:t>
            </a:r>
            <a:r>
              <a:rPr lang="ru-RU" sz="2400" dirty="0" smtClean="0">
                <a:solidFill>
                  <a:srgbClr val="002060"/>
                </a:solidFill>
              </a:rPr>
              <a:t>тказаться от </a:t>
            </a:r>
            <a:r>
              <a:rPr lang="ru-RU" sz="2400" dirty="0">
                <a:solidFill>
                  <a:srgbClr val="002060"/>
                </a:solidFill>
              </a:rPr>
              <a:t>исполнения договора, если им обнаружен существенный недостаток 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услуг или иные существенные отступления от условий договора.</a:t>
            </a:r>
          </a:p>
        </p:txBody>
      </p:sp>
      <p:sp>
        <p:nvSpPr>
          <p:cNvPr id="3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188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9303" y="980728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Если </a:t>
            </a:r>
            <a:r>
              <a:rPr lang="ru-RU" sz="2400" dirty="0">
                <a:solidFill>
                  <a:srgbClr val="C00000"/>
                </a:solidFill>
              </a:rPr>
              <a:t>исполнитель нарушил сроки </a:t>
            </a:r>
            <a:r>
              <a:rPr lang="ru-RU" sz="2400" dirty="0">
                <a:solidFill>
                  <a:srgbClr val="002060"/>
                </a:solidFill>
              </a:rPr>
              <a:t>оказания платных образовательных </a:t>
            </a:r>
            <a:r>
              <a:rPr lang="ru-RU" sz="2400" dirty="0" smtClean="0">
                <a:solidFill>
                  <a:srgbClr val="002060"/>
                </a:solidFill>
              </a:rPr>
              <a:t>, </a:t>
            </a:r>
            <a:r>
              <a:rPr lang="ru-RU" sz="2400" b="1" u="sng" dirty="0" smtClean="0">
                <a:solidFill>
                  <a:srgbClr val="002060"/>
                </a:solidFill>
              </a:rPr>
              <a:t>заказчик </a:t>
            </a:r>
            <a:r>
              <a:rPr lang="ru-RU" sz="2400" b="1" u="sng" dirty="0">
                <a:solidFill>
                  <a:srgbClr val="002060"/>
                </a:solidFill>
              </a:rPr>
              <a:t>вправе по своему </a:t>
            </a:r>
            <a:r>
              <a:rPr lang="ru-RU" sz="2400" b="1" u="sng">
                <a:solidFill>
                  <a:srgbClr val="002060"/>
                </a:solidFill>
              </a:rPr>
              <a:t>выбору</a:t>
            </a:r>
            <a:r>
              <a:rPr lang="ru-RU" sz="2400" b="1" u="sng" smtClean="0">
                <a:solidFill>
                  <a:srgbClr val="002060"/>
                </a:solidFill>
              </a:rPr>
              <a:t>:</a:t>
            </a:r>
            <a:endParaRPr lang="ru-RU" sz="2400" dirty="0" smtClean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а) назначить исполнителю </a:t>
            </a:r>
            <a:r>
              <a:rPr lang="ru-RU" sz="2400" dirty="0">
                <a:solidFill>
                  <a:srgbClr val="C00000"/>
                </a:solidFill>
              </a:rPr>
              <a:t>новый срок</a:t>
            </a:r>
            <a:r>
              <a:rPr lang="ru-RU" sz="2400" dirty="0">
                <a:solidFill>
                  <a:srgbClr val="002060"/>
                </a:solidFill>
              </a:rPr>
              <a:t>, в течение которого исполнитель должен приступить к </a:t>
            </a:r>
            <a:r>
              <a:rPr lang="ru-RU" sz="2400" dirty="0" smtClean="0">
                <a:solidFill>
                  <a:srgbClr val="002060"/>
                </a:solidFill>
              </a:rPr>
              <a:t>оказанию услуг;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б) поручить оказать 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услуги </a:t>
            </a:r>
            <a:r>
              <a:rPr lang="ru-RU" sz="2400" dirty="0">
                <a:solidFill>
                  <a:srgbClr val="C00000"/>
                </a:solidFill>
              </a:rPr>
              <a:t>третьим лицам </a:t>
            </a:r>
            <a:r>
              <a:rPr lang="ru-RU" sz="2400" dirty="0">
                <a:solidFill>
                  <a:srgbClr val="002060"/>
                </a:solidFill>
              </a:rPr>
              <a:t>за разумную цену и потребовать от исполнителя возмещения понесенных расходов</a:t>
            </a:r>
            <a:r>
              <a:rPr lang="ru-RU" sz="2400" dirty="0" smtClean="0">
                <a:solidFill>
                  <a:srgbClr val="002060"/>
                </a:solidFill>
              </a:rPr>
              <a:t>;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в) потребовать </a:t>
            </a:r>
            <a:r>
              <a:rPr lang="ru-RU" sz="2400" dirty="0">
                <a:solidFill>
                  <a:srgbClr val="C00000"/>
                </a:solidFill>
              </a:rPr>
              <a:t>уменьшения стоимости 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услуг</a:t>
            </a:r>
            <a:r>
              <a:rPr lang="ru-RU" sz="2400" dirty="0" smtClean="0">
                <a:solidFill>
                  <a:srgbClr val="002060"/>
                </a:solidFill>
              </a:rPr>
              <a:t>;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г) </a:t>
            </a:r>
            <a:r>
              <a:rPr lang="ru-RU" sz="2400" dirty="0">
                <a:solidFill>
                  <a:srgbClr val="C00000"/>
                </a:solidFill>
              </a:rPr>
              <a:t>расторгнуть договор.</a:t>
            </a:r>
          </a:p>
        </p:txBody>
      </p:sp>
      <p:sp>
        <p:nvSpPr>
          <p:cNvPr id="3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5825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002" y="332656"/>
            <a:ext cx="871296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По инициативе исполнителя </a:t>
            </a:r>
            <a:r>
              <a:rPr lang="ru-RU" sz="2000" dirty="0">
                <a:solidFill>
                  <a:srgbClr val="002060"/>
                </a:solidFill>
              </a:rPr>
              <a:t>договор может быть расторгнут в одностороннем </a:t>
            </a:r>
            <a:r>
              <a:rPr lang="ru-RU" sz="2000" dirty="0" smtClean="0">
                <a:solidFill>
                  <a:srgbClr val="002060"/>
                </a:solidFill>
              </a:rPr>
              <a:t>порядке :</a:t>
            </a:r>
          </a:p>
          <a:p>
            <a:endParaRPr lang="ru-RU" sz="2000" dirty="0">
              <a:solidFill>
                <a:srgbClr val="002060"/>
              </a:solidFill>
            </a:endParaRPr>
          </a:p>
          <a:p>
            <a:r>
              <a:rPr lang="ru-RU" sz="2000" dirty="0">
                <a:solidFill>
                  <a:srgbClr val="002060"/>
                </a:solidFill>
              </a:rPr>
              <a:t>а) применение к </a:t>
            </a:r>
            <a:r>
              <a:rPr lang="ru-RU" sz="2000" dirty="0" smtClean="0">
                <a:solidFill>
                  <a:srgbClr val="002060"/>
                </a:solidFill>
              </a:rPr>
              <a:t>обучающемуся (с 15 лет), </a:t>
            </a:r>
            <a:r>
              <a:rPr lang="ru-RU" sz="2000" dirty="0">
                <a:solidFill>
                  <a:srgbClr val="C00000"/>
                </a:solidFill>
              </a:rPr>
              <a:t>отчисления как меры дисциплинарного взыскания</a:t>
            </a:r>
            <a:r>
              <a:rPr lang="ru-RU" sz="2000" dirty="0" smtClean="0">
                <a:solidFill>
                  <a:srgbClr val="C00000"/>
                </a:solidFill>
              </a:rPr>
              <a:t>;</a:t>
            </a:r>
          </a:p>
          <a:p>
            <a:endParaRPr lang="ru-RU" sz="2000" dirty="0">
              <a:solidFill>
                <a:srgbClr val="002060"/>
              </a:solidFill>
            </a:endParaRPr>
          </a:p>
          <a:p>
            <a:r>
              <a:rPr lang="ru-RU" sz="2000" dirty="0">
                <a:solidFill>
                  <a:srgbClr val="002060"/>
                </a:solidFill>
              </a:rPr>
              <a:t>б) невыполнение обучающимся </a:t>
            </a:r>
            <a:r>
              <a:rPr lang="ru-RU" sz="2000" dirty="0">
                <a:solidFill>
                  <a:srgbClr val="C00000"/>
                </a:solidFill>
              </a:rPr>
              <a:t>по профессиональной образовательной программе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обязанностей </a:t>
            </a:r>
            <a:r>
              <a:rPr lang="ru-RU" sz="2000" dirty="0">
                <a:solidFill>
                  <a:srgbClr val="002060"/>
                </a:solidFill>
              </a:rPr>
              <a:t>по добросовестному освоению такой образовательной </a:t>
            </a:r>
            <a:r>
              <a:rPr lang="ru-RU" sz="2000" dirty="0" smtClean="0">
                <a:solidFill>
                  <a:srgbClr val="002060"/>
                </a:solidFill>
              </a:rPr>
              <a:t>программы </a:t>
            </a:r>
            <a:r>
              <a:rPr lang="ru-RU" sz="2000" dirty="0">
                <a:solidFill>
                  <a:srgbClr val="002060"/>
                </a:solidFill>
              </a:rPr>
              <a:t>и выполнению учебного плана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endParaRPr lang="ru-RU" sz="2000" dirty="0">
              <a:solidFill>
                <a:srgbClr val="002060"/>
              </a:solidFill>
            </a:endParaRPr>
          </a:p>
          <a:p>
            <a:r>
              <a:rPr lang="ru-RU" sz="2000" dirty="0">
                <a:solidFill>
                  <a:srgbClr val="002060"/>
                </a:solidFill>
              </a:rPr>
              <a:t>в) установление </a:t>
            </a:r>
            <a:r>
              <a:rPr lang="ru-RU" sz="2000" dirty="0">
                <a:solidFill>
                  <a:srgbClr val="C00000"/>
                </a:solidFill>
              </a:rPr>
              <a:t>нарушения порядка приема </a:t>
            </a:r>
            <a:r>
              <a:rPr lang="ru-RU" sz="2000" dirty="0">
                <a:solidFill>
                  <a:srgbClr val="002060"/>
                </a:solidFill>
              </a:rPr>
              <a:t>в осуществляющую образовательную деятельность организацию, повлекшего </a:t>
            </a:r>
            <a:r>
              <a:rPr lang="ru-RU" sz="2000" dirty="0">
                <a:solidFill>
                  <a:srgbClr val="C00000"/>
                </a:solidFill>
              </a:rPr>
              <a:t>по вине обучающегося его незаконное зачисление </a:t>
            </a:r>
            <a:r>
              <a:rPr lang="ru-RU" sz="2000" dirty="0">
                <a:solidFill>
                  <a:srgbClr val="002060"/>
                </a:solidFill>
              </a:rPr>
              <a:t>в эту образовательную организацию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endParaRPr lang="ru-RU" sz="2000" dirty="0">
              <a:solidFill>
                <a:srgbClr val="002060"/>
              </a:solidFill>
            </a:endParaRPr>
          </a:p>
          <a:p>
            <a:r>
              <a:rPr lang="ru-RU" sz="2000" dirty="0">
                <a:solidFill>
                  <a:srgbClr val="002060"/>
                </a:solidFill>
              </a:rPr>
              <a:t>г) </a:t>
            </a:r>
            <a:r>
              <a:rPr lang="ru-RU" sz="2000" dirty="0">
                <a:solidFill>
                  <a:srgbClr val="C00000"/>
                </a:solidFill>
              </a:rPr>
              <a:t>просрочка оплаты </a:t>
            </a:r>
            <a:r>
              <a:rPr lang="ru-RU" sz="2000" dirty="0">
                <a:solidFill>
                  <a:srgbClr val="002060"/>
                </a:solidFill>
              </a:rPr>
              <a:t>стоимости </a:t>
            </a:r>
            <a:r>
              <a:rPr lang="ru-RU" sz="2000" dirty="0" smtClean="0">
                <a:solidFill>
                  <a:srgbClr val="002060"/>
                </a:solidFill>
              </a:rPr>
              <a:t>услуг;</a:t>
            </a:r>
          </a:p>
          <a:p>
            <a:endParaRPr lang="ru-RU" sz="2000" dirty="0">
              <a:solidFill>
                <a:srgbClr val="002060"/>
              </a:solidFill>
            </a:endParaRPr>
          </a:p>
          <a:p>
            <a:r>
              <a:rPr lang="ru-RU" sz="2000" dirty="0">
                <a:solidFill>
                  <a:srgbClr val="002060"/>
                </a:solidFill>
              </a:rPr>
              <a:t>д) </a:t>
            </a:r>
            <a:r>
              <a:rPr lang="ru-RU" sz="2000" dirty="0">
                <a:solidFill>
                  <a:srgbClr val="C00000"/>
                </a:solidFill>
              </a:rPr>
              <a:t>невозможность</a:t>
            </a:r>
            <a:r>
              <a:rPr lang="ru-RU" sz="2000" dirty="0">
                <a:solidFill>
                  <a:srgbClr val="002060"/>
                </a:solidFill>
              </a:rPr>
              <a:t> надлежащего исполнения обязательств по оказанию </a:t>
            </a:r>
            <a:r>
              <a:rPr lang="ru-RU" sz="2000" dirty="0" smtClean="0">
                <a:solidFill>
                  <a:srgbClr val="002060"/>
                </a:solidFill>
              </a:rPr>
              <a:t>услуг </a:t>
            </a:r>
            <a:r>
              <a:rPr lang="ru-RU" sz="2000" dirty="0">
                <a:solidFill>
                  <a:srgbClr val="002060"/>
                </a:solidFill>
              </a:rPr>
              <a:t>вследствие </a:t>
            </a:r>
            <a:r>
              <a:rPr lang="ru-RU" sz="2000" dirty="0">
                <a:solidFill>
                  <a:srgbClr val="C00000"/>
                </a:solidFill>
              </a:rPr>
              <a:t>действий (бездействия) обучающегося</a:t>
            </a:r>
            <a:r>
              <a:rPr lang="ru-RU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3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14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16632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u="sng" dirty="0" smtClean="0">
                <a:solidFill>
                  <a:srgbClr val="FF0000"/>
                </a:solidFill>
              </a:rPr>
              <a:t>Договор</a:t>
            </a:r>
            <a:r>
              <a:rPr lang="ru-RU" sz="2400" b="1" u="sng" dirty="0" smtClean="0">
                <a:solidFill>
                  <a:srgbClr val="FF0000"/>
                </a:solidFill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Наименование, место нахождения исполнителя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ФИО, место нахождения, телефон, реквизиты документа заказчика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ФИО представителя исполнителя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Сведения о лицензии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Права, обязанности, ответственность исполнителя, заказчика, обучающегося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Полная стоимость услуги и порядок оплаты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Вид, уровень(направленность), наименование, срок освоения ОП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Форма обучения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Документ об образовании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Порядок изменения и расторжения договора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Др. специфические сведения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с двумя вырезанными противолежащими углами 9"/>
          <p:cNvSpPr/>
          <p:nvPr/>
        </p:nvSpPr>
        <p:spPr>
          <a:xfrm>
            <a:off x="701824" y="6405333"/>
            <a:ext cx="8370168" cy="384043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 smtClean="0"/>
              <a:t>Министерство образования и науки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062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800</Words>
  <Application>Microsoft Office PowerPoint</Application>
  <PresentationFormat>Экран (4:3)</PresentationFormat>
  <Paragraphs>108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Alsu</dc:creator>
  <cp:lastModifiedBy>User</cp:lastModifiedBy>
  <cp:revision>24</cp:revision>
  <dcterms:created xsi:type="dcterms:W3CDTF">2015-10-20T04:49:38Z</dcterms:created>
  <dcterms:modified xsi:type="dcterms:W3CDTF">2016-04-22T07:55:15Z</dcterms:modified>
</cp:coreProperties>
</file>